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9" r:id="rId6"/>
    <p:sldId id="267" r:id="rId7"/>
    <p:sldId id="270" r:id="rId8"/>
    <p:sldId id="261" r:id="rId9"/>
    <p:sldId id="263" r:id="rId10"/>
    <p:sldId id="272" r:id="rId11"/>
    <p:sldId id="264" r:id="rId12"/>
    <p:sldId id="265" r:id="rId13"/>
    <p:sldId id="274" r:id="rId14"/>
    <p:sldId id="266" r:id="rId15"/>
    <p:sldId id="278" r:id="rId16"/>
    <p:sldId id="276" r:id="rId17"/>
    <p:sldId id="275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11" Type="http://schemas.openxmlformats.org/officeDocument/2006/relationships/image" Target="../media/image41.jpeg"/><Relationship Id="rId5" Type="http://schemas.openxmlformats.org/officeDocument/2006/relationships/image" Target="../media/image3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7406640" cy="13205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                           </a:t>
            </a:r>
            <a:r>
              <a:rPr lang="ru-RU" sz="2800" b="1" dirty="0" smtClean="0"/>
              <a:t>Учитель-логопед – 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                                       </a:t>
            </a:r>
            <a:r>
              <a:rPr lang="ru-RU" sz="2800" b="1" dirty="0" err="1" smtClean="0"/>
              <a:t>Гудовских</a:t>
            </a:r>
            <a:r>
              <a:rPr lang="ru-RU" sz="2800" b="1" dirty="0" smtClean="0"/>
              <a:t> С.В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43664" cy="3240360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 smtClean="0"/>
              <a:t>Развитие фонематического восприятия у дошкольников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322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66144" cy="490066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600"/>
              </a:spcBef>
              <a:buNone/>
            </a:pPr>
            <a:r>
              <a:rPr lang="ru-RU" sz="3200" dirty="0">
                <a:solidFill>
                  <a:srgbClr val="002060"/>
                </a:solidFill>
                <a:effectLst/>
                <a:ea typeface="Calibri"/>
                <a:cs typeface="Times New Roman"/>
              </a:rPr>
              <a:t>«Поэт»</a:t>
            </a:r>
            <a:r>
              <a:rPr lang="ru-RU" sz="3200" dirty="0">
                <a:solidFill>
                  <a:srgbClr val="002060"/>
                </a:solidFill>
                <a:effectLst/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002060"/>
                </a:solidFill>
                <a:effectLst/>
                <a:ea typeface="+mn-ea"/>
                <a:cs typeface="+mn-cs"/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08720"/>
            <a:ext cx="8754176" cy="5544616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Шепчет ночью мне на ушко сказки разные...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перина, подушка, рубашка).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Без ключа, ты мне поверь, не откроешь эту...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тумбочку, дверь, книгу).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От грязнули даже стол поздним вечером...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сбежал, ушел, ускакал).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Две сестрички, две лисички отыскали где-то...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спички, щетку, ложку).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Тебе кукла, а мне – мячик. Ты девочка, а я...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игрушка, медведь, мальчик).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Говорила мышка мышке: до чего люблю я...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сыр, мясо, книжки).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Серый волк в густом лесу встретил рыжую...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лису, белку).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Опустела мостовая, </a:t>
            </a: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и 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уехали...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автобусы, трамваи, такси).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endParaRPr lang="ru-R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921" y="4437112"/>
            <a:ext cx="239356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928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38152" cy="6340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IV</a:t>
            </a:r>
            <a:r>
              <a:rPr lang="ru-RU" sz="2800" dirty="0" smtClean="0"/>
              <a:t> этап – дифференциация слогов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80728"/>
            <a:ext cx="8754176" cy="5688632"/>
          </a:xfrm>
        </p:spPr>
        <p:txBody>
          <a:bodyPr>
            <a:normAutofit fontScale="85000" lnSpcReduction="20000"/>
          </a:bodyPr>
          <a:lstStyle/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общим гласным и разными согласными звуками:</a:t>
            </a: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>
                <a:ea typeface="Calibri"/>
                <a:cs typeface="Times New Roman"/>
              </a:rPr>
              <a:t>та-ка-па         ка-на-па         па-ка-та        га-ба-да      и т.д</a:t>
            </a:r>
            <a:r>
              <a:rPr lang="ru-RU" sz="2600" dirty="0" smtClean="0">
                <a:ea typeface="Calibri"/>
                <a:cs typeface="Times New Roman"/>
              </a:rPr>
              <a:t>.</a:t>
            </a:r>
            <a:endParaRPr lang="ru-RU" sz="2600" dirty="0">
              <a:ea typeface="Calibri"/>
              <a:cs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разными гласными: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 err="1">
                <a:ea typeface="Calibri"/>
                <a:cs typeface="Times New Roman"/>
              </a:rPr>
              <a:t>ма-мо-му</a:t>
            </a:r>
            <a:r>
              <a:rPr lang="ru-RU" sz="2600" dirty="0">
                <a:ea typeface="Calibri"/>
                <a:cs typeface="Times New Roman"/>
              </a:rPr>
              <a:t>      на-</a:t>
            </a:r>
            <a:r>
              <a:rPr lang="ru-RU" sz="2600" dirty="0" err="1">
                <a:ea typeface="Calibri"/>
                <a:cs typeface="Times New Roman"/>
              </a:rPr>
              <a:t>ны</a:t>
            </a:r>
            <a:r>
              <a:rPr lang="ru-RU" sz="2600" dirty="0">
                <a:ea typeface="Calibri"/>
                <a:cs typeface="Times New Roman"/>
              </a:rPr>
              <a:t>-но   ту-то-та    и т.д.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согласными звуками, различающимися по звонкости-глухости (серии из двух, трех слогов):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 smtClean="0">
                <a:ea typeface="Calibri"/>
                <a:cs typeface="Times New Roman"/>
              </a:rPr>
              <a:t>па-ба                    </a:t>
            </a:r>
            <a:r>
              <a:rPr lang="ru-RU" sz="2600" dirty="0" err="1">
                <a:ea typeface="Calibri"/>
                <a:cs typeface="Times New Roman"/>
              </a:rPr>
              <a:t>по-бо</a:t>
            </a:r>
            <a:r>
              <a:rPr lang="ru-RU" sz="2600" dirty="0">
                <a:ea typeface="Calibri"/>
                <a:cs typeface="Times New Roman"/>
              </a:rPr>
              <a:t>              та-да-та           ка-га-ка      и т.д.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 smtClean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согласными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звуками, различающимися по мягкости-твердости: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>
                <a:ea typeface="Calibri"/>
                <a:cs typeface="Times New Roman"/>
              </a:rPr>
              <a:t>па-</a:t>
            </a:r>
            <a:r>
              <a:rPr lang="ru-RU" sz="2600" dirty="0" err="1">
                <a:ea typeface="Calibri"/>
                <a:cs typeface="Times New Roman"/>
              </a:rPr>
              <a:t>пя</a:t>
            </a:r>
            <a:r>
              <a:rPr lang="ru-RU" sz="2600" dirty="0">
                <a:ea typeface="Calibri"/>
                <a:cs typeface="Times New Roman"/>
              </a:rPr>
              <a:t>   </a:t>
            </a:r>
            <a:r>
              <a:rPr lang="ru-RU" sz="2600" dirty="0" err="1">
                <a:ea typeface="Calibri"/>
                <a:cs typeface="Times New Roman"/>
              </a:rPr>
              <a:t>по-пё</a:t>
            </a:r>
            <a:r>
              <a:rPr lang="ru-RU" sz="2600" dirty="0">
                <a:ea typeface="Calibri"/>
                <a:cs typeface="Times New Roman"/>
              </a:rPr>
              <a:t>   </a:t>
            </a:r>
            <a:r>
              <a:rPr lang="ru-RU" sz="2600" dirty="0" err="1">
                <a:ea typeface="Calibri"/>
                <a:cs typeface="Times New Roman"/>
              </a:rPr>
              <a:t>пу-пю</a:t>
            </a:r>
            <a:r>
              <a:rPr lang="ru-RU" sz="2600" dirty="0">
                <a:ea typeface="Calibri"/>
                <a:cs typeface="Times New Roman"/>
              </a:rPr>
              <a:t>   </a:t>
            </a:r>
            <a:r>
              <a:rPr lang="ru-RU" sz="2600" dirty="0" err="1">
                <a:ea typeface="Calibri"/>
                <a:cs typeface="Times New Roman"/>
              </a:rPr>
              <a:t>пы</a:t>
            </a:r>
            <a:r>
              <a:rPr lang="ru-RU" sz="2600" dirty="0">
                <a:ea typeface="Calibri"/>
                <a:cs typeface="Times New Roman"/>
              </a:rPr>
              <a:t>-пи     и т.д. 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наращиванием стечения согласных звуков: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82296" indent="0">
              <a:spcAft>
                <a:spcPts val="0"/>
              </a:spcAft>
              <a:buNone/>
              <a:tabLst>
                <a:tab pos="3239770" algn="ctr"/>
              </a:tabLst>
            </a:pPr>
            <a:r>
              <a:rPr lang="ru-RU" sz="2600" dirty="0">
                <a:ea typeface="Calibri"/>
                <a:cs typeface="Times New Roman"/>
              </a:rPr>
              <a:t>па-</a:t>
            </a:r>
            <a:r>
              <a:rPr lang="ru-RU" sz="2600" dirty="0" err="1">
                <a:ea typeface="Calibri"/>
                <a:cs typeface="Times New Roman"/>
              </a:rPr>
              <a:t>тпа</a:t>
            </a:r>
            <a:r>
              <a:rPr lang="ru-RU" sz="2600" dirty="0">
                <a:ea typeface="Calibri"/>
                <a:cs typeface="Times New Roman"/>
              </a:rPr>
              <a:t>      на-</a:t>
            </a:r>
            <a:r>
              <a:rPr lang="ru-RU" sz="2600" dirty="0" err="1">
                <a:ea typeface="Calibri"/>
                <a:cs typeface="Times New Roman"/>
              </a:rPr>
              <a:t>пна</a:t>
            </a:r>
            <a:r>
              <a:rPr lang="ru-RU" sz="2600" dirty="0">
                <a:ea typeface="Calibri"/>
                <a:cs typeface="Times New Roman"/>
              </a:rPr>
              <a:t>    ка-</a:t>
            </a:r>
            <a:r>
              <a:rPr lang="ru-RU" sz="2600" dirty="0" err="1">
                <a:ea typeface="Calibri"/>
                <a:cs typeface="Times New Roman"/>
              </a:rPr>
              <a:t>фка</a:t>
            </a:r>
            <a:r>
              <a:rPr lang="ru-RU" sz="2600" dirty="0">
                <a:ea typeface="Calibri"/>
                <a:cs typeface="Times New Roman"/>
              </a:rPr>
              <a:t>      фа-</a:t>
            </a:r>
            <a:r>
              <a:rPr lang="ru-RU" sz="2600" dirty="0" err="1">
                <a:ea typeface="Calibri"/>
                <a:cs typeface="Times New Roman"/>
              </a:rPr>
              <a:t>тфа</a:t>
            </a:r>
            <a:r>
              <a:rPr lang="ru-RU" sz="2600" dirty="0">
                <a:ea typeface="Calibri"/>
                <a:cs typeface="Times New Roman"/>
              </a:rPr>
              <a:t> 	</a:t>
            </a: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 err="1">
                <a:ea typeface="Calibri"/>
                <a:cs typeface="Times New Roman"/>
              </a:rPr>
              <a:t>пта-пто-пту-пты</a:t>
            </a:r>
            <a:r>
              <a:rPr lang="ru-RU" sz="2600" dirty="0">
                <a:ea typeface="Calibri"/>
                <a:cs typeface="Times New Roman"/>
              </a:rPr>
              <a:t>      </a:t>
            </a:r>
            <a:r>
              <a:rPr lang="ru-RU" sz="2600" dirty="0" err="1">
                <a:ea typeface="Calibri"/>
                <a:cs typeface="Times New Roman"/>
              </a:rPr>
              <a:t>кта</a:t>
            </a:r>
            <a:r>
              <a:rPr lang="ru-RU" sz="2600" dirty="0">
                <a:ea typeface="Calibri"/>
                <a:cs typeface="Times New Roman"/>
              </a:rPr>
              <a:t>-кто-</a:t>
            </a:r>
            <a:r>
              <a:rPr lang="ru-RU" sz="2600" dirty="0" err="1">
                <a:ea typeface="Calibri"/>
                <a:cs typeface="Times New Roman"/>
              </a:rPr>
              <a:t>кту</a:t>
            </a:r>
            <a:r>
              <a:rPr lang="ru-RU" sz="2600" dirty="0">
                <a:ea typeface="Calibri"/>
                <a:cs typeface="Times New Roman"/>
              </a:rPr>
              <a:t>-</a:t>
            </a:r>
            <a:r>
              <a:rPr lang="ru-RU" sz="2600" dirty="0" err="1">
                <a:ea typeface="Calibri"/>
                <a:cs typeface="Times New Roman"/>
              </a:rPr>
              <a:t>кты</a:t>
            </a:r>
            <a:r>
              <a:rPr lang="ru-RU" sz="2600" dirty="0">
                <a:ea typeface="Calibri"/>
                <a:cs typeface="Times New Roman"/>
              </a:rPr>
              <a:t>       </a:t>
            </a:r>
            <a:r>
              <a:rPr lang="ru-RU" sz="2600" dirty="0" err="1">
                <a:ea typeface="Calibri"/>
                <a:cs typeface="Times New Roman"/>
              </a:rPr>
              <a:t>тма-тмо-тму-тмы</a:t>
            </a:r>
            <a:r>
              <a:rPr lang="ru-RU" sz="2600" dirty="0">
                <a:ea typeface="Calibri"/>
                <a:cs typeface="Times New Roman"/>
              </a:rPr>
              <a:t>        </a:t>
            </a:r>
            <a:r>
              <a:rPr lang="ru-RU" sz="2600" dirty="0" err="1">
                <a:ea typeface="Calibri"/>
                <a:cs typeface="Times New Roman"/>
              </a:rPr>
              <a:t>кна-кно-кну-кны</a:t>
            </a:r>
            <a:r>
              <a:rPr lang="ru-RU" sz="2600" dirty="0">
                <a:ea typeface="Calibri"/>
                <a:cs typeface="Times New Roman"/>
              </a:rPr>
              <a:t>   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641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6340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V</a:t>
            </a:r>
            <a:r>
              <a:rPr lang="ru-RU" sz="2800" dirty="0" smtClean="0"/>
              <a:t> этап – дифференциация фонем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836712"/>
            <a:ext cx="8682168" cy="56166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002060"/>
                </a:solidFill>
                <a:ea typeface="Calibri"/>
              </a:rPr>
              <a:t>Игра «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</a:rPr>
              <a:t>Покажи </a:t>
            </a:r>
            <a:r>
              <a:rPr lang="ru-RU" sz="2800" b="1" dirty="0">
                <a:solidFill>
                  <a:srgbClr val="002060"/>
                </a:solidFill>
                <a:ea typeface="Calibri"/>
              </a:rPr>
              <a:t>картинку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</a:rPr>
              <a:t>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1" y="1412776"/>
            <a:ext cx="3888432" cy="238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4176464" cy="226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52" y="3758958"/>
            <a:ext cx="2808312" cy="309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06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496944" cy="633670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002060"/>
                </a:solidFill>
                <a:ea typeface="Calibri"/>
              </a:rPr>
              <a:t>Игра «Угадай, 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</a:rPr>
              <a:t>кто </a:t>
            </a:r>
            <a:r>
              <a:rPr lang="ru-RU" sz="2800" b="1" dirty="0">
                <a:solidFill>
                  <a:srgbClr val="002060"/>
                </a:solidFill>
                <a:ea typeface="Calibri"/>
              </a:rPr>
              <a:t>(что) это </a:t>
            </a:r>
            <a:r>
              <a:rPr lang="ru-RU" sz="2800" b="1">
                <a:solidFill>
                  <a:srgbClr val="002060"/>
                </a:solidFill>
                <a:ea typeface="Calibri"/>
              </a:rPr>
              <a:t>был(о</a:t>
            </a:r>
            <a:r>
              <a:rPr lang="ru-RU" sz="2800" b="1" smtClean="0">
                <a:solidFill>
                  <a:srgbClr val="002060"/>
                </a:solidFill>
                <a:ea typeface="Calibri"/>
              </a:rPr>
              <a:t>)»</a:t>
            </a:r>
            <a:r>
              <a:rPr lang="ru-RU" sz="2800" dirty="0">
                <a:solidFill>
                  <a:srgbClr val="002060"/>
                </a:solidFill>
                <a:ea typeface="Calibri"/>
              </a:rPr>
              <a:t> 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119779"/>
            <a:ext cx="280962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271" y="2023513"/>
            <a:ext cx="2562241" cy="168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2808311" cy="168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4941168"/>
            <a:ext cx="280831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400" y="1268760"/>
            <a:ext cx="2664297" cy="1598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662" y="3983875"/>
            <a:ext cx="2538850" cy="1688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400" y="3204069"/>
            <a:ext cx="259408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918" y="5072386"/>
            <a:ext cx="2639566" cy="159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831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418058"/>
          </a:xfrm>
        </p:spPr>
        <p:txBody>
          <a:bodyPr>
            <a:noAutofit/>
          </a:bodyPr>
          <a:lstStyle/>
          <a:p>
            <a:pPr marL="502920" lvl="0" indent="-457200" algn="ctr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effectLst/>
                <a:ea typeface="Calibri"/>
                <a:cs typeface="Times New Roman"/>
              </a:rPr>
              <a:t>Игра «Услышишь - хлопни»</a:t>
            </a:r>
            <a:br>
              <a:rPr lang="ru-RU" sz="2800" dirty="0">
                <a:solidFill>
                  <a:srgbClr val="002060"/>
                </a:solidFill>
                <a:effectLst/>
                <a:ea typeface="Calibri"/>
                <a:cs typeface="Times New Roman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64704"/>
            <a:ext cx="8682168" cy="5832648"/>
          </a:xfrm>
        </p:spPr>
        <p:txBody>
          <a:bodyPr>
            <a:normAutofit/>
          </a:bodyPr>
          <a:lstStyle/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Педагог произносит ряд звуков (слогов, слов), а дети, услышав заданный звук хлопают в ладоши.</a:t>
            </a:r>
            <a:endParaRPr lang="ru-RU" sz="2400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Например: - если услышите звук –а-, то хлопайте в ладоши:</a:t>
            </a:r>
            <a:endParaRPr lang="ru-RU" sz="2400" dirty="0" smtClean="0">
              <a:ea typeface="Calibri"/>
              <a:cs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а) а – о – у – а – и – о – а – а – и ……</a:t>
            </a:r>
            <a:endParaRPr lang="ru-RU" sz="2400" dirty="0" smtClean="0">
              <a:ea typeface="Calibri"/>
              <a:cs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б) ау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оа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ои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иа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уи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уа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……</a:t>
            </a:r>
            <a:endParaRPr lang="ru-RU" sz="2400" dirty="0" smtClean="0">
              <a:ea typeface="Calibri"/>
              <a:cs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в) альбом, утка, апельсин, ослик, автомобиль, Аня, Оля….</a:t>
            </a:r>
            <a:endParaRPr lang="ru-RU" sz="20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  <a:buFontTx/>
              <a:buChar char="-"/>
            </a:pPr>
            <a:r>
              <a:rPr lang="ru-RU" sz="2400" dirty="0" smtClean="0">
                <a:ea typeface="Calibri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a typeface="Calibri"/>
                <a:cs typeface="Times New Roman"/>
              </a:rPr>
              <a:t>«</a:t>
            </a:r>
            <a:r>
              <a:rPr lang="ru-RU" sz="2400" b="1" dirty="0" smtClean="0">
                <a:solidFill>
                  <a:schemeClr val="tx1"/>
                </a:solidFill>
                <a:ea typeface="Calibri"/>
                <a:cs typeface="Times New Roman"/>
              </a:rPr>
              <a:t>Чуткие ушки», «Слушай внимательно», «Поймай звук».</a:t>
            </a:r>
          </a:p>
          <a:p>
            <a:pPr algn="ctr">
              <a:spcAft>
                <a:spcPts val="0"/>
              </a:spcAft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  <a:ea typeface="Calibri"/>
                <a:cs typeface="Times New Roman"/>
              </a:rPr>
              <a:t>   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  <a:cs typeface="Times New Roman"/>
              </a:rPr>
              <a:t>Игра </a:t>
            </a:r>
            <a:r>
              <a:rPr lang="ru-RU" sz="2800" b="1" dirty="0">
                <a:solidFill>
                  <a:srgbClr val="002060"/>
                </a:solidFill>
                <a:ea typeface="Calibri"/>
                <a:cs typeface="Times New Roman"/>
              </a:rPr>
              <a:t>«Выбери правильно» 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Среди</a:t>
            </a:r>
            <a:r>
              <a:rPr lang="ru-RU" sz="2400" dirty="0">
                <a:solidFill>
                  <a:srgbClr val="000000"/>
                </a:solidFill>
                <a:ea typeface="Calibri"/>
                <a:cs typeface="Times New Roman"/>
              </a:rPr>
              <a:t> пяти-шести картинок ребёнок находит те, в названии которых есть заданный звук.</a:t>
            </a:r>
            <a:endParaRPr lang="ru-RU" sz="24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ea typeface="Calibri"/>
                <a:cs typeface="Times New Roman"/>
              </a:rPr>
              <a:t>   Игра «Кто больше слов придумает» (с мячом)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ea typeface="Calibri"/>
                <a:cs typeface="Times New Roman"/>
              </a:rPr>
              <a:t>Поймавший мяч должен сказать слово на заданный звук.</a:t>
            </a:r>
            <a:endParaRPr lang="ru-RU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991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4900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«Помоги собрать вещи»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836712"/>
            <a:ext cx="8682168" cy="56886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77" y="906526"/>
            <a:ext cx="2464848" cy="178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97152"/>
            <a:ext cx="2304256" cy="177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61344"/>
            <a:ext cx="1620182" cy="178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04" y="4797152"/>
            <a:ext cx="2448272" cy="177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037" y="861344"/>
            <a:ext cx="1746195" cy="166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67236"/>
            <a:ext cx="2190747" cy="18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861344"/>
            <a:ext cx="1872208" cy="178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847" y="4653298"/>
            <a:ext cx="2311265" cy="190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001" y="2938798"/>
            <a:ext cx="2433521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289" y="2800182"/>
            <a:ext cx="2454846" cy="1636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555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496944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8517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9221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VI </a:t>
            </a:r>
            <a:r>
              <a:rPr lang="ru-RU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этап – развитие навыков элементарного звукового анализа и синтеза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8682168" cy="511256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Этапы работы:</a:t>
            </a:r>
          </a:p>
          <a:p>
            <a:pPr marL="45720" indent="0">
              <a:buNone/>
            </a:pPr>
            <a:r>
              <a:rPr lang="ru-RU" sz="3200" dirty="0" smtClean="0"/>
              <a:t>- </a:t>
            </a:r>
            <a:r>
              <a:rPr lang="ru-RU" sz="3200" dirty="0" smtClean="0">
                <a:solidFill>
                  <a:schemeClr val="tx1"/>
                </a:solidFill>
              </a:rPr>
              <a:t>выделение первого и последнего звука в слове (сначала гласного, затем согласного звука)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- определение позиции звука в слове (</a:t>
            </a:r>
            <a:r>
              <a:rPr lang="ru-RU" sz="3200" dirty="0">
                <a:solidFill>
                  <a:schemeClr val="tx1"/>
                </a:solidFill>
              </a:rPr>
              <a:t>сначала гласного, затем согласного звука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- определение последовательности звуков и количества звуков в сочетании из двух гласных звуков, слоге, слове (мак – луна – замок – школа).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- деление слов на слоги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67888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37" y="-31348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93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516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41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54176" cy="1084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Broadway" pitchFamily="82" charset="0"/>
              </a:rPr>
              <a:t>I </a:t>
            </a:r>
            <a:r>
              <a:rPr lang="ru-RU" sz="2800" dirty="0" smtClean="0"/>
              <a:t>этап – узнавание неречевых звуков. Развитие слухового внимания и слуховой памяти.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35608" y="1700808"/>
            <a:ext cx="7498080" cy="4752528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84976" cy="529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78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38152" cy="576064"/>
          </a:xfrm>
        </p:spPr>
        <p:txBody>
          <a:bodyPr>
            <a:noAutofit/>
          </a:bodyPr>
          <a:lstStyle/>
          <a:p>
            <a:pPr marL="82296" lvl="0" indent="0" algn="ctr">
              <a:spcBef>
                <a:spcPts val="600"/>
              </a:spcBef>
              <a:buNone/>
            </a:pPr>
            <a:r>
              <a:rPr lang="ru-RU" sz="3200" b="1" dirty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>Игра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>«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>Угадай по звуку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>»</a:t>
            </a:r>
            <a:r>
              <a:rPr lang="ru-RU" sz="3200" b="1" dirty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/>
            </a:r>
            <a:br>
              <a:rPr lang="ru-RU" sz="3200" b="1" dirty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</a:br>
            <a:endParaRPr lang="ru-RU" sz="3200" b="1" dirty="0">
              <a:solidFill>
                <a:srgbClr val="002060"/>
              </a:solidFill>
              <a:latin typeface="+mn-lt"/>
              <a:ea typeface="Segoe UI Black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309634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61" y="1481995"/>
            <a:ext cx="1582737" cy="1730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08388"/>
            <a:ext cx="2304256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50113"/>
            <a:ext cx="2520280" cy="2050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693" y="3717032"/>
            <a:ext cx="2206723" cy="256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704" y="3908388"/>
            <a:ext cx="2232049" cy="2354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191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5620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  <a:effectLst/>
                <a:latin typeface="+mn-lt"/>
                <a:ea typeface="Calibri"/>
                <a:cs typeface="Times New Roman"/>
              </a:rPr>
              <a:t>Игра: «Угадай что звучит»</a:t>
            </a:r>
            <a:r>
              <a:rPr lang="ru-RU" sz="3600" b="1" dirty="0">
                <a:solidFill>
                  <a:srgbClr val="002060"/>
                </a:solidFill>
                <a:effectLst/>
                <a:latin typeface="+mn-lt"/>
                <a:ea typeface="Calibri"/>
                <a:cs typeface="Times New Roman"/>
              </a:rPr>
              <a:t> </a:t>
            </a:r>
            <a:endParaRPr lang="ru-RU" sz="36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Объект 4" descr="C:\Users\Екатерина\Desktop\презентация\i.jpg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980728"/>
            <a:ext cx="8496944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056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rPr>
              <a:t>Игра «Шумящие </a:t>
            </a:r>
            <a:r>
              <a:rPr lang="ru-RU" sz="3200" b="1" dirty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rPr>
              <a:t>коробочки»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79512" y="980728"/>
            <a:ext cx="8754176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(разнообразное содержание коробочек – скрепки, горох, фасоль, крупы, пуговицы, монеты, мелкие камушки, сухой песок  и т.д.)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97" y="2492896"/>
            <a:ext cx="4248472" cy="332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4248472" cy="3243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91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10661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sz="2800" dirty="0" smtClean="0"/>
              <a:t>II</a:t>
            </a:r>
            <a:r>
              <a:rPr lang="ru-RU" sz="2800" dirty="0" smtClean="0"/>
              <a:t> этап – различение высоты, силы, тембра голоса на материале одинаковых звуков, слов, фраз.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682168" cy="5256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« </a:t>
            </a:r>
            <a:r>
              <a:rPr lang="ru-RU" sz="3200" b="1" dirty="0">
                <a:solidFill>
                  <a:srgbClr val="002060"/>
                </a:solidFill>
                <a:ea typeface="Calibri"/>
              </a:rPr>
              <a:t>Далеко – близко</a:t>
            </a: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»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ea typeface="Calibri"/>
                <a:cs typeface="Times New Roman"/>
              </a:rPr>
              <a:t>(</a:t>
            </a:r>
            <a:r>
              <a:rPr lang="ru-RU" sz="2800" dirty="0" smtClean="0">
                <a:solidFill>
                  <a:schemeClr val="tx1"/>
                </a:solidFill>
                <a:ea typeface="Calibri"/>
                <a:cs typeface="Times New Roman"/>
              </a:rPr>
              <a:t>Водящий </a:t>
            </a:r>
            <a:r>
              <a:rPr lang="ru-RU" sz="2800" dirty="0">
                <a:solidFill>
                  <a:schemeClr val="tx1"/>
                </a:solidFill>
                <a:ea typeface="Calibri"/>
                <a:cs typeface="Times New Roman"/>
              </a:rPr>
              <a:t>произносит «Ау!» то громко, то </a:t>
            </a:r>
            <a:r>
              <a:rPr lang="ru-RU" sz="2800" dirty="0" smtClean="0">
                <a:solidFill>
                  <a:schemeClr val="tx1"/>
                </a:solidFill>
                <a:ea typeface="Calibri"/>
                <a:cs typeface="Times New Roman"/>
              </a:rPr>
              <a:t>тихо</a:t>
            </a:r>
            <a:r>
              <a:rPr lang="ru-RU" sz="2800" dirty="0">
                <a:solidFill>
                  <a:schemeClr val="tx1"/>
                </a:solidFill>
                <a:ea typeface="Calibri"/>
                <a:cs typeface="Times New Roman"/>
              </a:rPr>
              <a:t>)</a:t>
            </a:r>
            <a:endParaRPr lang="ru-RU" sz="2800" b="1" dirty="0" smtClean="0">
              <a:solidFill>
                <a:schemeClr val="tx1"/>
              </a:solidFill>
              <a:ea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« </a:t>
            </a:r>
            <a:r>
              <a:rPr lang="ru-RU" sz="3200" b="1" dirty="0">
                <a:solidFill>
                  <a:srgbClr val="002060"/>
                </a:solidFill>
                <a:ea typeface="Calibri"/>
              </a:rPr>
              <a:t>Узнай по голосу»</a:t>
            </a:r>
            <a:r>
              <a:rPr lang="ru-RU" sz="3200" b="1" dirty="0">
                <a:solidFill>
                  <a:schemeClr val="accent5"/>
                </a:solidFill>
                <a:ea typeface="Calibri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ea typeface="Calibri"/>
              </a:rPr>
              <a:t>(Узнают друг друга по голосу)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«Животные </a:t>
            </a:r>
            <a:r>
              <a:rPr lang="ru-RU" sz="3200" b="1" dirty="0">
                <a:solidFill>
                  <a:srgbClr val="002060"/>
                </a:solidFill>
                <a:ea typeface="Calibri"/>
              </a:rPr>
              <a:t>и их детёныши</a:t>
            </a: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»</a:t>
            </a:r>
            <a:r>
              <a:rPr lang="ru-RU" sz="3200" dirty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a typeface="Calibri"/>
                <a:cs typeface="Times New Roman"/>
              </a:rPr>
              <a:t>(Взрослый </a:t>
            </a:r>
            <a:r>
              <a:rPr lang="ru-RU" sz="2800" dirty="0">
                <a:solidFill>
                  <a:srgbClr val="000000"/>
                </a:solidFill>
                <a:ea typeface="Calibri"/>
                <a:cs typeface="Times New Roman"/>
              </a:rPr>
              <a:t>произносит каждое звукоподражание то низким, то высоким </a:t>
            </a:r>
            <a:r>
              <a:rPr lang="ru-RU" sz="2800" dirty="0" smtClean="0">
                <a:solidFill>
                  <a:srgbClr val="000000"/>
                </a:solidFill>
                <a:ea typeface="Calibri"/>
                <a:cs typeface="Times New Roman"/>
              </a:rPr>
              <a:t>голосом)</a:t>
            </a:r>
            <a:endParaRPr lang="ru-RU" sz="2800" b="1" dirty="0" smtClean="0">
              <a:solidFill>
                <a:schemeClr val="accent5"/>
              </a:solidFill>
              <a:ea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«</a:t>
            </a:r>
            <a:r>
              <a:rPr lang="ru-RU" sz="3200" b="1" dirty="0" smtClean="0">
                <a:solidFill>
                  <a:srgbClr val="002060"/>
                </a:solidFill>
              </a:rPr>
              <a:t>Три медведя» </a:t>
            </a:r>
            <a:r>
              <a:rPr lang="ru-RU" sz="2800" dirty="0" smtClean="0">
                <a:solidFill>
                  <a:schemeClr val="tx1"/>
                </a:solidFill>
              </a:rPr>
              <a:t>(Дети угадывают, 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когда говорит мама-медведица, 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папа-медведь и медвежонок)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365104"/>
            <a:ext cx="2016224" cy="2268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865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8501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III</a:t>
            </a:r>
            <a:r>
              <a:rPr lang="ru-RU" sz="2800" dirty="0" smtClean="0"/>
              <a:t> этап – различение слов, близких по своему звуковому составу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754176" cy="5400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002060"/>
                </a:solidFill>
                <a:ea typeface="Calibri"/>
                <a:cs typeface="Times New Roman"/>
              </a:rPr>
              <a:t>Игра «Незнайка запутался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  <a:cs typeface="Times New Roman"/>
              </a:rPr>
              <a:t>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4" y="1139301"/>
            <a:ext cx="177109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4" y="5178306"/>
            <a:ext cx="185101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78" y="1082289"/>
            <a:ext cx="172819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4" y="3212976"/>
            <a:ext cx="185101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071" y="3066108"/>
            <a:ext cx="1886424" cy="16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071" y="5013176"/>
            <a:ext cx="1800199" cy="164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67744" y="1982389"/>
            <a:ext cx="4590256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lvl="0" indent="-457200">
              <a:spcBef>
                <a:spcPct val="20000"/>
              </a:spcBef>
              <a:buClr>
                <a:srgbClr val="F14124">
                  <a:lumMod val="75000"/>
                </a:srgbClr>
              </a:buClr>
              <a:buSzPct val="130000"/>
              <a:buFontTx/>
              <a:buChar char="-"/>
            </a:pP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разложить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по коробочкам картинки с изображенными на них предметами, которые произносятся похоже.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 </a:t>
            </a:r>
          </a:p>
          <a:p>
            <a:pPr marL="502920" lvl="0" indent="-457200">
              <a:spcBef>
                <a:spcPct val="20000"/>
              </a:spcBef>
              <a:buClr>
                <a:srgbClr val="F14124">
                  <a:lumMod val="75000"/>
                </a:srgbClr>
              </a:buClr>
              <a:buSzPct val="130000"/>
              <a:buFontTx/>
              <a:buChar char="-"/>
            </a:pP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выбрать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из определенной группы картинок ту, которая нужна Незнайке (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предмет называет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педагог).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030723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818</TotalTime>
  <Words>478</Words>
  <Application>Microsoft Office PowerPoint</Application>
  <PresentationFormat>Экран (4:3)</PresentationFormat>
  <Paragraphs>62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Развитие фонематического восприятия у дошкольников</vt:lpstr>
      <vt:lpstr>Презентация PowerPoint</vt:lpstr>
      <vt:lpstr>Презентация PowerPoint</vt:lpstr>
      <vt:lpstr>I этап – узнавание неречевых звуков. Развитие слухового внимания и слуховой памяти.</vt:lpstr>
      <vt:lpstr>Игра «Угадай по звуку» </vt:lpstr>
      <vt:lpstr>Игра: «Угадай что звучит» </vt:lpstr>
      <vt:lpstr>Игра «Шумящие коробочки»</vt:lpstr>
      <vt:lpstr>II этап – различение высоты, силы, тембра голоса на материале одинаковых звуков, слов, фраз. </vt:lpstr>
      <vt:lpstr>III этап – различение слов, близких по своему звуковому составу</vt:lpstr>
      <vt:lpstr>«Поэт» </vt:lpstr>
      <vt:lpstr>IV этап – дифференциация слогов</vt:lpstr>
      <vt:lpstr>V этап – дифференциация фонем</vt:lpstr>
      <vt:lpstr>Презентация PowerPoint</vt:lpstr>
      <vt:lpstr>Игра «Услышишь - хлопни» </vt:lpstr>
      <vt:lpstr>«Помоги собрать вещи»</vt:lpstr>
      <vt:lpstr>Презентация PowerPoint</vt:lpstr>
      <vt:lpstr>VI этап – развитие навыков элементарного звукового анализа и синтеза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фонематического восприятия</dc:title>
  <dc:creator>Екатерина</dc:creator>
  <cp:lastModifiedBy>Руслана</cp:lastModifiedBy>
  <cp:revision>58</cp:revision>
  <dcterms:created xsi:type="dcterms:W3CDTF">2019-02-17T14:53:37Z</dcterms:created>
  <dcterms:modified xsi:type="dcterms:W3CDTF">2022-03-03T22:15:18Z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703785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